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0" r:id="rId2"/>
    <p:sldId id="257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44" autoAdjust="0"/>
  </p:normalViewPr>
  <p:slideViewPr>
    <p:cSldViewPr snapToGrid="0">
      <p:cViewPr varScale="1">
        <p:scale>
          <a:sx n="64" d="100"/>
          <a:sy n="64" d="100"/>
        </p:scale>
        <p:origin x="-9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835CA-98DD-43EF-AC63-4A358910C6C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55167-FE77-4F2A-BDD2-DDD2372A8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7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E88A088-E978-4E6C-9980-8C6C1DFE4EB7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42F932-DD2C-43F6-AC89-E89488916B9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Local%20needs-%20WP2%20report.pdf" TargetMode="External"/><Relationship Id="rId2" Type="http://schemas.openxmlformats.org/officeDocument/2006/relationships/hyperlink" Target="vtc-cover-%20survey%20engineering%20student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294" y="2796988"/>
            <a:ext cx="11815482" cy="3926541"/>
          </a:xfrm>
        </p:spPr>
        <p:txBody>
          <a:bodyPr>
            <a:normAutofit fontScale="85000" lnSpcReduction="20000"/>
          </a:bodyPr>
          <a:lstStyle/>
          <a:p>
            <a:r>
              <a:rPr lang="en-GB" sz="3300" dirty="0"/>
              <a:t>VTC WPs Status for the Monitoring Visit</a:t>
            </a:r>
          </a:p>
          <a:p>
            <a:endParaRPr lang="en-GB" sz="2400" dirty="0"/>
          </a:p>
          <a:p>
            <a:r>
              <a:rPr lang="en-GB" sz="2100" dirty="0"/>
              <a:t>Presented by:</a:t>
            </a:r>
          </a:p>
          <a:p>
            <a:r>
              <a:rPr lang="en-GB" sz="2100" dirty="0" err="1"/>
              <a:t>Prof.</a:t>
            </a:r>
            <a:r>
              <a:rPr lang="en-GB" sz="2100" dirty="0"/>
              <a:t> </a:t>
            </a:r>
            <a:r>
              <a:rPr lang="en-GB" sz="2100" dirty="0" err="1"/>
              <a:t>Fahmi</a:t>
            </a:r>
            <a:r>
              <a:rPr lang="en-GB" sz="2100" dirty="0"/>
              <a:t> Abu Al-Rub, JUST</a:t>
            </a:r>
          </a:p>
          <a:p>
            <a:r>
              <a:rPr lang="en-GB" sz="2100" dirty="0" err="1"/>
              <a:t>Dr.</a:t>
            </a:r>
            <a:r>
              <a:rPr lang="en-GB" sz="2100" dirty="0"/>
              <a:t> Riyadh </a:t>
            </a:r>
            <a:r>
              <a:rPr lang="en-GB" sz="2100" dirty="0" err="1"/>
              <a:t>Qashi</a:t>
            </a:r>
            <a:r>
              <a:rPr lang="en-GB" sz="2100" dirty="0"/>
              <a:t>, HTWK </a:t>
            </a:r>
          </a:p>
          <a:p>
            <a:endParaRPr lang="en-GB" sz="2400" dirty="0"/>
          </a:p>
          <a:p>
            <a:r>
              <a:rPr lang="en-GB" sz="2400" dirty="0"/>
              <a:t>At the university of Jordan</a:t>
            </a:r>
          </a:p>
          <a:p>
            <a:r>
              <a:rPr lang="en-US" sz="2400" dirty="0"/>
              <a:t>Amman-</a:t>
            </a:r>
            <a:r>
              <a:rPr lang="en-US" sz="2400" dirty="0" err="1"/>
              <a:t>jordan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Oct 30, 2016</a:t>
            </a:r>
          </a:p>
          <a:p>
            <a:endParaRPr lang="en-GB" dirty="0"/>
          </a:p>
          <a:p>
            <a:endParaRPr lang="en-GB" dirty="0"/>
          </a:p>
          <a:p>
            <a:endParaRPr lang="en-GB" sz="1300" dirty="0"/>
          </a:p>
          <a:p>
            <a:r>
              <a:rPr lang="en-GB" sz="1400" dirty="0"/>
              <a:t>VTC Project Number: 561708-EPP-1-2015-1-DE-EPPKA2-CBHE-JP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9850" y="438150"/>
            <a:ext cx="6185647" cy="1752600"/>
          </a:xfrm>
        </p:spPr>
        <p:txBody>
          <a:bodyPr>
            <a:noAutofit/>
          </a:bodyPr>
          <a:lstStyle/>
          <a:p>
            <a:r>
              <a:rPr lang="en-US" sz="3200" dirty="0"/>
              <a:t>Vocational training center for undergraduate university students and teachers in Jordan (VTC)</a:t>
            </a: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350744"/>
            <a:ext cx="1652587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316" y="807944"/>
            <a:ext cx="2530475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4943102"/>
            <a:ext cx="146367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526" y="5400302"/>
            <a:ext cx="198226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08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814106"/>
              </p:ext>
            </p:extLst>
          </p:nvPr>
        </p:nvGraphicFramePr>
        <p:xfrm>
          <a:off x="409433" y="1543988"/>
          <a:ext cx="11136573" cy="470691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06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7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2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8436"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WP8: DISSEMINATION &amp;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EXPLOITATION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8.1: Opening of the project data base and the VTC for external partners via Internet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(due date:15.10.2015)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JU, JUST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Has prepared a draft od the dissemination</a:t>
                      </a:r>
                      <a:r>
                        <a:rPr lang="en-US" sz="1600" b="0" baseline="0" dirty="0">
                          <a:effectLst/>
                        </a:rPr>
                        <a:t> plan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9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8.2: Prepare and conduct internal/external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information events, mid-term/final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Conferences  (due date:15.10.2015)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MU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All Jo Partners 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MU will organize an info day and dissemination activity by mid Dec. 2016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4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8.3: Participation in annual Erasmus project representatives meeting and job fairs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(due date 15.7.2017)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HTWK- JUST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JUST has participated in a Job fair at JUST in May 2017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187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8.4: Distribution of project documentation material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 due date:15.7.2017)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MU-All Partners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Pending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90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577863"/>
              </p:ext>
            </p:extLst>
          </p:nvPr>
        </p:nvGraphicFramePr>
        <p:xfrm>
          <a:off x="477672" y="1648918"/>
          <a:ext cx="11469488" cy="442709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355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6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70495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WP9: Exploitation of results and sustainability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9.1: Involve the public/private employment sector in activities/services of the VTC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(due date:01.03.2018)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AEG-GJU- P&amp;B- JU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Pending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8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9.2: Establish a training center (regional) in universities as part of the universities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(due date:15.03.2018)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BAU- All Jo Partners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BAU has established a regional training center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1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9.3: Workshop on broader strategic options as follow‐up project activities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( due date:15.3.2018)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BAU- All Jo Partners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Pending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169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19845"/>
              </p:ext>
            </p:extLst>
          </p:nvPr>
        </p:nvGraphicFramePr>
        <p:xfrm>
          <a:off x="423081" y="2038662"/>
          <a:ext cx="11554060" cy="350232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28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4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8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02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WP10: Coordination and management of the project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Duration: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15.10.2015 to 14.10.2018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HTWK- JUST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Continuous process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278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8549" y="3029804"/>
            <a:ext cx="85298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/>
              <a:t>Thank you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361325"/>
            <a:ext cx="1652588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4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03485"/>
              </p:ext>
            </p:extLst>
          </p:nvPr>
        </p:nvGraphicFramePr>
        <p:xfrm>
          <a:off x="424557" y="1810870"/>
          <a:ext cx="10877264" cy="462686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307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1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1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88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WP 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WP Leader-Coleader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Status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3566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Review, State of the art and Network between partner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1.1 Project start up activities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(due date:30-10-2015)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HTWK - JUST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Done in Feb, 2016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0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1.2 Prepare operation plans for the skills and guidance sector of the VTC (due date: 1.8.2016)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SUA-UJ- BAU- HTWK- AGORA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Pending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57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72406"/>
              </p:ext>
            </p:extLst>
          </p:nvPr>
        </p:nvGraphicFramePr>
        <p:xfrm>
          <a:off x="395784" y="1335507"/>
          <a:ext cx="11605148" cy="496214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528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5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04884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WP2: </a:t>
                      </a:r>
                      <a:r>
                        <a:rPr lang="en-US" sz="1600" dirty="0">
                          <a:effectLst/>
                        </a:rPr>
                        <a:t>Assessment studies for the needs of students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2.1 Generic vocational skills and competencies (due date: 2.5.2016)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BAU- AEG- JUST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endParaRPr lang="en-US" sz="1600" dirty="0">
                        <a:effectLst/>
                      </a:endParaRPr>
                    </a:p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endParaRPr lang="en-US" sz="1600" dirty="0">
                        <a:effectLst/>
                      </a:endParaRPr>
                    </a:p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effectLst/>
                        </a:rPr>
                        <a:t>BAU  and AEG prepared surveys on the needed</a:t>
                      </a:r>
                      <a:r>
                        <a:rPr lang="en-US" sz="1600" baseline="0" dirty="0">
                          <a:effectLst/>
                        </a:rPr>
                        <a:t> skills and competencies for different disciplines</a:t>
                      </a:r>
                    </a:p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sz="1600" baseline="0" dirty="0" err="1">
                          <a:effectLst/>
                          <a:hlinkClick r:id="rId2" action="ppaction://hlinkfile"/>
                        </a:rPr>
                        <a:t>vtc</a:t>
                      </a:r>
                      <a:r>
                        <a:rPr lang="en-US" sz="1600" baseline="0" dirty="0">
                          <a:effectLst/>
                          <a:hlinkClick r:id="rId2" action="ppaction://hlinkfile"/>
                        </a:rPr>
                        <a:t>-cover- survey engineering students.docx</a:t>
                      </a:r>
                      <a:endParaRPr lang="en-US" sz="1600" baseline="0" dirty="0">
                        <a:effectLst/>
                      </a:endParaRPr>
                    </a:p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effectLst/>
                        </a:rPr>
                        <a:t>All JO partners prepared reports on skills and competencies needed. </a:t>
                      </a:r>
                    </a:p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effectLst/>
                        </a:rPr>
                        <a:t>JUST finalized the final report </a:t>
                      </a:r>
                    </a:p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sz="1600" dirty="0">
                          <a:effectLst/>
                          <a:hlinkClick r:id="rId3" action="ppaction://hlinkfile"/>
                        </a:rPr>
                        <a:t>Local needs- WP2 report.pdf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27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540136"/>
              </p:ext>
            </p:extLst>
          </p:nvPr>
        </p:nvGraphicFramePr>
        <p:xfrm>
          <a:off x="395784" y="1760832"/>
          <a:ext cx="11605148" cy="4505497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528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5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469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WP2: </a:t>
                      </a:r>
                      <a:r>
                        <a:rPr lang="en-US" sz="2400" dirty="0">
                          <a:effectLst/>
                        </a:rPr>
                        <a:t>Assessment studies for the needs of students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4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2.2 List of equivalence of vocational skills and of needed skills (due date: 1.6.2016)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JUST, BAU, all JO partners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>
                          <a:effectLst/>
                        </a:rPr>
                        <a:t>All JO partners prepared reports on skills and competencies needed. </a:t>
                      </a:r>
                    </a:p>
                    <a:p>
                      <a:pPr marL="173038" marR="0" indent="-173038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>
                          <a:effectLst/>
                        </a:rPr>
                        <a:t>JUST finalized the final report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2.3 Analyze qualifications required by the labour market (due date: 1.7.2016)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JUST, BAU, all JO partners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All JO partners prepared reports on skills and competencies needed. JUST  finalized the final report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58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603049"/>
              </p:ext>
            </p:extLst>
          </p:nvPr>
        </p:nvGraphicFramePr>
        <p:xfrm>
          <a:off x="368490" y="1775012"/>
          <a:ext cx="11536906" cy="431650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507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5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8309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WP3:</a:t>
                      </a:r>
                      <a:r>
                        <a:rPr lang="en-US" sz="2400" baseline="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Employment sector database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3.1 Nominate IT specialists at consortium universities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(due date: 1.6.2016)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JUST- All partners should nominate the IT specialist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en-US" sz="1800" dirty="0">
                        <a:effectLst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</a:rPr>
                        <a:t>JUST has hired an ICT specialist.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</a:rPr>
                        <a:t>All JO partners need to nominate one ICT specialist to be in their team</a:t>
                      </a:r>
                      <a:endParaRPr lang="en-US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8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3.2 Develop a data base for universities/companies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(due date:1.7.2016)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JU,</a:t>
                      </a:r>
                      <a:r>
                        <a:rPr lang="en-US" sz="1800" baseline="0" dirty="0">
                          <a:effectLst/>
                        </a:rPr>
                        <a:t> MU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800" dirty="0">
                          <a:effectLst/>
                        </a:rPr>
                        <a:t>-JU, BAU and JUST have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prepared some database on universities and companies</a:t>
                      </a:r>
                    </a:p>
                    <a:p>
                      <a:pPr marL="16002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48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36210"/>
              </p:ext>
            </p:extLst>
          </p:nvPr>
        </p:nvGraphicFramePr>
        <p:xfrm>
          <a:off x="295834" y="1828799"/>
          <a:ext cx="11658601" cy="455855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41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7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1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8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8683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WP4: Purchase of teaching equipment and bibliographic material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4.1 Selection of Equipment (due date:1.4.2016 &amp;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1.10.2016 purchasing 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JUST, GJU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b="0" dirty="0">
                          <a:effectLst/>
                        </a:rPr>
                        <a:t>JUST and GJU have prepared a list of suitable equipment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b="0" dirty="0">
                          <a:effectLst/>
                        </a:rPr>
                        <a:t>JUST obtained 3 offers for purchasing the equipment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b="0" dirty="0">
                          <a:effectLst/>
                        </a:rPr>
                        <a:t>HTWK approved the supplier for the equipment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b="0" dirty="0">
                          <a:effectLst/>
                        </a:rPr>
                        <a:t>25 PCs and server have been installed at all JO Universities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b="0" dirty="0">
                          <a:effectLst/>
                        </a:rPr>
                        <a:t>Smart board, interactive data show has been purchased</a:t>
                      </a:r>
                      <a:r>
                        <a:rPr lang="en-US" sz="1600" b="0" baseline="0" dirty="0">
                          <a:effectLst/>
                        </a:rPr>
                        <a:t> of JUST and BAU</a:t>
                      </a:r>
                      <a:endParaRPr lang="en-US" sz="1600" b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4.2 Implementation of the center (due date:15.6.2017)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GJU-All JO Partners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Most of partners have established the VTC at their universities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2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8912"/>
              </p:ext>
            </p:extLst>
          </p:nvPr>
        </p:nvGraphicFramePr>
        <p:xfrm>
          <a:off x="368488" y="1707776"/>
          <a:ext cx="11423178" cy="3859203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794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0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9883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WP5: Make vocational skill competency development an integrated part in Teaching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5.1 Develop teaching and learning programs for the VTC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(</a:t>
                      </a:r>
                      <a:r>
                        <a:rPr lang="en-US" sz="1600" b="0" kern="1200" dirty="0">
                          <a:effectLst/>
                        </a:rPr>
                        <a:t>due date:1.12.2016)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ISPAB- P&amp;B-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ALL Partners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10</a:t>
                      </a:r>
                      <a:r>
                        <a:rPr lang="en-US" sz="1600" b="0" baseline="0" dirty="0">
                          <a:effectLst/>
                        </a:rPr>
                        <a:t> training workshops have been realized and prepared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5.2 Train lecturers in competency based learning (</a:t>
                      </a:r>
                      <a:r>
                        <a:rPr lang="en-US" sz="1600" b="0" kern="1200" dirty="0">
                          <a:effectLst/>
                        </a:rPr>
                        <a:t>due date:1.12.2016)</a:t>
                      </a:r>
                      <a:endParaRPr lang="en-US" sz="16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ISPAB- P&amp;B- All Partners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Pending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60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477519"/>
              </p:ext>
            </p:extLst>
          </p:nvPr>
        </p:nvGraphicFramePr>
        <p:xfrm>
          <a:off x="450375" y="1638215"/>
          <a:ext cx="11423176" cy="532922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147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9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8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2526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WP6: Career guidance and counseling programs for the career sector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6.1 Workshops and trainings in career planning and career startup </a:t>
                      </a:r>
                      <a:r>
                        <a:rPr lang="en-US" sz="1600" b="0" kern="1200" dirty="0">
                          <a:effectLst/>
                        </a:rPr>
                        <a:t>(due date:15.10.2016)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AGORA-SUA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All Jo Partners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Pending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66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6.2 Establish an online career information system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(due date:15.6.2016)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AGORA-All Partners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Pending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99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6.3 Organize an annual job fair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( due date:1.2.2017)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AGORA-All Partners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JUST has participated in the Job Fair in May 2016 and disseminated VTC project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095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8270"/>
              </p:ext>
            </p:extLst>
          </p:nvPr>
        </p:nvGraphicFramePr>
        <p:xfrm>
          <a:off x="436728" y="1796216"/>
          <a:ext cx="11136572" cy="435504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386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6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2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30498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WP7: Quality control and monitoring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7.1 Quality control, monitoring and budgetary control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kern="1200" dirty="0">
                          <a:effectLst/>
                        </a:rPr>
                        <a:t>( due date:15.10.2015)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AABU,</a:t>
                      </a:r>
                      <a:r>
                        <a:rPr lang="en-US" sz="1600" b="0" baseline="0" dirty="0">
                          <a:effectLst/>
                        </a:rPr>
                        <a:t> MU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AABU has prepared draft of quality and monitoring plans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2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7.2 Check of courses materials &amp; courses &amp; vocational systems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( due date:15.7.2016)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HTWK- All Partners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Pending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2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7.3 Project task supervision, result evaluation and examination of courses results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( due date:15.10.2015)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HTWK- All Partners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effectLst/>
                        </a:rPr>
                        <a:t>Pending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90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219D35DB978B428CC40D134C5A1762" ma:contentTypeVersion="0" ma:contentTypeDescription="Create a new document." ma:contentTypeScope="" ma:versionID="4b76e18198c46f7f5701a7da3ca1fbb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80921F-15E8-489C-A2C5-E794EF14B1ED}"/>
</file>

<file path=customXml/itemProps2.xml><?xml version="1.0" encoding="utf-8"?>
<ds:datastoreItem xmlns:ds="http://schemas.openxmlformats.org/officeDocument/2006/customXml" ds:itemID="{755B1847-F9FF-4BDC-BE60-337905D77249}"/>
</file>

<file path=customXml/itemProps3.xml><?xml version="1.0" encoding="utf-8"?>
<ds:datastoreItem xmlns:ds="http://schemas.openxmlformats.org/officeDocument/2006/customXml" ds:itemID="{4ACD4EAC-F0DA-472B-9E8F-DCBB1EDA61E8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467</TotalTime>
  <Words>830</Words>
  <Application>Microsoft Office PowerPoint</Application>
  <PresentationFormat>Widescreen</PresentationFormat>
  <Paragraphs>219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Vocational training center for undergraduate university students and teachers in Jordan (VTC)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S4C</cp:lastModifiedBy>
  <cp:revision>40</cp:revision>
  <dcterms:created xsi:type="dcterms:W3CDTF">2016-07-20T21:16:43Z</dcterms:created>
  <dcterms:modified xsi:type="dcterms:W3CDTF">2016-11-07T07:34:17Z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0x01010066219D35DB978B428CC40D134C5A1762</vt:lpwstr>
  </property>
</Properties>
</file>